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35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9902F-D394-4079-BD90-4ECE02A2E8CA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306F1-85F1-4430-A4F1-21163E68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D581D8-7C7A-499B-A7C1-87F42D3706FF}" type="slidenum">
              <a:rPr lang="en-GB" smtClean="0"/>
              <a:pPr>
                <a:defRPr/>
              </a:pPr>
              <a:t>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264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7105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936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21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4594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0884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9550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4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870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41052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19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450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8879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20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5813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21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2841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2306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792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039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6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597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7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2022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8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3828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7E6CEE-C1BA-49E3-B36D-997AA76EB094}" type="slidenum">
              <a:rPr lang="en-GB" smtClean="0"/>
              <a:pPr>
                <a:defRPr/>
              </a:pPr>
              <a:t>9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370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0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8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E7622-DAD5-41AA-819E-49792C4AB69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D6E1-04C9-4167-9213-F7EFBAA0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15.jpeg"/><Relationship Id="rId5" Type="http://schemas.openxmlformats.org/officeDocument/2006/relationships/image" Target="../media/image27.wmf"/><Relationship Id="rId10" Type="http://schemas.openxmlformats.org/officeDocument/2006/relationships/image" Target="../media/image32.jpeg"/><Relationship Id="rId4" Type="http://schemas.openxmlformats.org/officeDocument/2006/relationships/image" Target="../media/image26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12CFE-D9A8-43C0-8D12-709049E41E5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39552" y="188640"/>
            <a:ext cx="81472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nl-N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143000" y="-87196"/>
            <a:ext cx="6834352" cy="121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nl-NL" sz="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l"/>
            <a:r>
              <a:rPr lang="nl-NL" b="1" i="1" dirty="0" smtClean="0">
                <a:solidFill>
                  <a:schemeClr val="accent2"/>
                </a:solidFill>
              </a:rPr>
              <a:t>UBSUP Financing &amp; Business Model</a:t>
            </a:r>
            <a:endParaRPr lang="nl-NL" i="1" dirty="0" smtClean="0">
              <a:solidFill>
                <a:schemeClr val="accent2"/>
              </a:solidFill>
            </a:endParaRPr>
          </a:p>
          <a:p>
            <a:pPr marL="457200" indent="-457200" algn="l"/>
            <a:r>
              <a:rPr lang="nl-NL" sz="1800" i="1" dirty="0" smtClean="0">
                <a:solidFill>
                  <a:srgbClr val="C00000"/>
                </a:solidFill>
              </a:rPr>
              <a:t> </a:t>
            </a:r>
            <a:r>
              <a:rPr lang="nl-NL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371628" y="4822006"/>
          <a:ext cx="4197951" cy="639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800" i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i="1" dirty="0" smtClean="0"/>
                        <a:t>Sanitation is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7" y="1299617"/>
            <a:ext cx="3956304" cy="3285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28" y="1558160"/>
            <a:ext cx="3992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5500" y="277056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Water Sector Trust Fund (WSTF)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GIZ Kenya\UBSUP\icons\wstf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83181"/>
            <a:ext cx="240041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2829647" y="2251361"/>
            <a:ext cx="6120680" cy="3024336"/>
          </a:xfrm>
          <a:prstGeom prst="roundRect">
            <a:avLst>
              <a:gd name="adj" fmla="val 26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Fund relevant project activities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Provide technical assistance through County Resident Monitors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Provide drawings, concepts, tools, training materials, </a:t>
            </a:r>
            <a:r>
              <a:rPr lang="en-US" sz="1600" dirty="0" smtClean="0"/>
              <a:t>etc.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Monitor stakeholders’ performance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Build capacities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Promote </a:t>
            </a:r>
            <a:r>
              <a:rPr lang="en-US" dirty="0" err="1" smtClean="0"/>
              <a:t>SafiSan</a:t>
            </a:r>
            <a:r>
              <a:rPr lang="en-US" dirty="0" smtClean="0"/>
              <a:t> nationwide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Report to donors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Audit funded projects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Monitor operation of infrastructures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34643" y="1388125"/>
            <a:ext cx="990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TASKS</a:t>
            </a:r>
            <a:endParaRPr lang="en-GB" sz="2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414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2925" y="84260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Water Service Providers (WSP)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503" y="1022539"/>
            <a:ext cx="990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TASKS</a:t>
            </a:r>
            <a:endParaRPr lang="en-GB" sz="2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3" descr="D:\GIZ Kenya\UBSUP\icons\wsp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07" y="1978541"/>
            <a:ext cx="2088232" cy="213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43503" y="1628800"/>
            <a:ext cx="5362241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Establish </a:t>
            </a:r>
            <a:r>
              <a:rPr lang="en-US" dirty="0" smtClean="0"/>
              <a:t>multi-stakeholder </a:t>
            </a:r>
            <a:r>
              <a:rPr lang="en-US" u="sng" dirty="0" smtClean="0"/>
              <a:t>Project </a:t>
            </a:r>
            <a:r>
              <a:rPr lang="en-US" u="sng" dirty="0"/>
              <a:t>T</a:t>
            </a:r>
            <a:r>
              <a:rPr lang="en-US" u="sng" dirty="0" smtClean="0"/>
              <a:t>ask </a:t>
            </a:r>
            <a:r>
              <a:rPr lang="en-US" u="sng" dirty="0"/>
              <a:t>T</a:t>
            </a:r>
            <a:r>
              <a:rPr lang="en-US" u="sng" dirty="0" smtClean="0"/>
              <a:t>eam</a:t>
            </a:r>
            <a:endParaRPr lang="en-US" u="sng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Hire sanitation </a:t>
            </a:r>
            <a:r>
              <a:rPr lang="en-US" dirty="0" smtClean="0"/>
              <a:t>marketers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Cooperate with WSTF </a:t>
            </a:r>
            <a:r>
              <a:rPr lang="en-US" dirty="0" smtClean="0"/>
              <a:t>County Resident Monitors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Implement project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Carefully manage funds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Report progress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Manage toilet emptying / service providers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Manage treatment facility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Provide customer services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Manage potential </a:t>
            </a:r>
            <a:r>
              <a:rPr lang="en-US" dirty="0" smtClean="0"/>
              <a:t>re-use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Promote </a:t>
            </a:r>
            <a:r>
              <a:rPr lang="en-US" dirty="0" err="1" smtClean="0"/>
              <a:t>SafiSan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5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1723" y="210243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Landladies &amp; Landlords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949" y="1280373"/>
            <a:ext cx="4550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ACTIVITIES &amp; RESPONSIBILITIES</a:t>
            </a:r>
            <a:endParaRPr lang="en-GB" sz="2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2" descr="D:\GIZ Kenya\UBSUP\icons\group of people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86" y="2228206"/>
            <a:ext cx="2071538" cy="1895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555776" y="1772816"/>
            <a:ext cx="6048672" cy="36724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Sign up with the </a:t>
            </a:r>
            <a:r>
              <a:rPr lang="en-US" dirty="0" err="1"/>
              <a:t>SafiSan</a:t>
            </a:r>
            <a:r>
              <a:rPr lang="en-US" dirty="0"/>
              <a:t>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Select </a:t>
            </a:r>
            <a:r>
              <a:rPr lang="en-US" dirty="0" smtClean="0"/>
              <a:t>only certified artisans / emptiers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Agree </a:t>
            </a:r>
            <a:r>
              <a:rPr lang="en-US" dirty="0" smtClean="0"/>
              <a:t>on </a:t>
            </a:r>
            <a:r>
              <a:rPr lang="en-US" dirty="0"/>
              <a:t>terms and conditions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Keep an eye on construction &amp; emptying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Report bad </a:t>
            </a:r>
            <a:r>
              <a:rPr lang="en-US" dirty="0" smtClean="0"/>
              <a:t>service provision to </a:t>
            </a:r>
            <a:r>
              <a:rPr lang="en-US" dirty="0"/>
              <a:t>the WSP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Pay for the subsidized </a:t>
            </a:r>
            <a:r>
              <a:rPr lang="en-US" dirty="0" smtClean="0"/>
              <a:t>toilet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Ensure proper use of the toilet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Facilitate </a:t>
            </a:r>
            <a:r>
              <a:rPr lang="en-US" dirty="0"/>
              <a:t>the emptying process </a:t>
            </a:r>
            <a:r>
              <a:rPr lang="en-US" sz="1600" dirty="0"/>
              <a:t>(e.g. </a:t>
            </a:r>
            <a:r>
              <a:rPr lang="en-US" sz="1600" dirty="0" smtClean="0"/>
              <a:t>give </a:t>
            </a:r>
            <a:r>
              <a:rPr lang="en-US" sz="1600" dirty="0"/>
              <a:t>access to toilet</a:t>
            </a:r>
            <a:r>
              <a:rPr lang="en-US" sz="1600" dirty="0" smtClean="0"/>
              <a:t>)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Enjoy improved sanitation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Promote SafiSan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Provide feedback on SafiSan toilets </a:t>
            </a:r>
            <a:r>
              <a:rPr lang="en-US" sz="1600" dirty="0" smtClean="0"/>
              <a:t>(customer experience)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6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8545" y="213695"/>
            <a:ext cx="8136904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Public Health Officers, Group &amp; Opinion Leaders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1" y="1426333"/>
            <a:ext cx="37494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RESPONSIBILITIES &amp; TASKS</a:t>
            </a:r>
            <a:endParaRPr lang="en-GB" sz="2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5" name="Picture 2" descr="D:\GIZ Kenya\UBSUP\icons\health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06" y="1308013"/>
            <a:ext cx="977231" cy="176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GIZ Kenya\UBSUP\icons\chief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34" y="3356992"/>
            <a:ext cx="1070361" cy="176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GIZ Kenya\UBSUP\icons\elder persons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564" y="2012689"/>
            <a:ext cx="1059874" cy="154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GIZ Kenya\UBSUP\icons\youth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944757"/>
            <a:ext cx="648072" cy="164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699792" y="1928883"/>
            <a:ext cx="5904656" cy="35442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Participate in the project task team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Promote </a:t>
            </a:r>
            <a:r>
              <a:rPr lang="en-US" dirty="0" err="1" smtClean="0"/>
              <a:t>SafiSan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/>
              <a:t>Participate in project activities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Inform WSPs about legal issues regarding sanitation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/>
              <a:t>lack of </a:t>
            </a:r>
            <a:r>
              <a:rPr lang="en-US" dirty="0" smtClean="0"/>
              <a:t>progress &amp; poor </a:t>
            </a:r>
            <a:r>
              <a:rPr lang="en-US" dirty="0"/>
              <a:t>quality of works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Report poor service provision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Report illegal dumping of waste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Further promote improved sanitation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Report any irregularities related to the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Register complaints </a:t>
            </a:r>
            <a:r>
              <a:rPr lang="en-US" dirty="0" smtClean="0"/>
              <a:t>at the </a:t>
            </a:r>
            <a:r>
              <a:rPr lang="en-US" dirty="0"/>
              <a:t>WSP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36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0198" y="86571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Private Sector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5539" y="942912"/>
            <a:ext cx="990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  <a:latin typeface="+mn-lt"/>
              </a:rPr>
              <a:t>TASKS</a:t>
            </a:r>
            <a:endParaRPr lang="en-GB" sz="26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4" name="Picture 3" descr="D:\GIZ Kenya\UBSUP\icons\builder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179" y="1571616"/>
            <a:ext cx="1684447" cy="188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GIZ Kenya\UBSUP\icons\sanitation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67" y="3705419"/>
            <a:ext cx="2448272" cy="138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705539" y="1435355"/>
            <a:ext cx="5690997" cy="35442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Continuously promote </a:t>
            </a:r>
            <a:r>
              <a:rPr lang="en-US" dirty="0" smtClean="0"/>
              <a:t>services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Maintain close contact to WSP </a:t>
            </a:r>
            <a:r>
              <a:rPr lang="en-US" dirty="0" smtClean="0"/>
              <a:t>and customers</a:t>
            </a:r>
            <a:endParaRPr lang="en-US" dirty="0"/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Offer services to clients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Agree with landlords on terms and condition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Ensure high quality and reliable service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/>
              <a:t>Expand your </a:t>
            </a:r>
            <a:r>
              <a:rPr lang="en-US" dirty="0" smtClean="0"/>
              <a:t>business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Promote SafiSan</a:t>
            </a:r>
          </a:p>
          <a:p>
            <a:pPr marL="285750" indent="-285750">
              <a:spcBef>
                <a:spcPts val="200"/>
              </a:spcBef>
              <a:buFont typeface="Arial" charset="0"/>
              <a:buChar char="•"/>
            </a:pPr>
            <a:r>
              <a:rPr lang="en-US" dirty="0" smtClean="0"/>
              <a:t>Give feedback on designs &amp; customer experiences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409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7126" y="73735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Stakeholders’ cooperation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3" descr="D:\GIZ Kenya\UBSUP\icons\wsp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913" y="1095445"/>
            <a:ext cx="1044116" cy="10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GIZ Kenya\UBSUP\icons\group of people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818" y="4723513"/>
            <a:ext cx="1035770" cy="9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186681" y="3876886"/>
            <a:ext cx="1417767" cy="1519280"/>
            <a:chOff x="2242552" y="1235915"/>
            <a:chExt cx="1417767" cy="1519280"/>
          </a:xfrm>
        </p:grpSpPr>
        <p:pic>
          <p:nvPicPr>
            <p:cNvPr id="16" name="Picture 2" descr="D:\GIZ Kenya\UBSUP\icons\health.wmf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937" y="1235915"/>
              <a:ext cx="591099" cy="106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D:\GIZ Kenya\UBSUP\icons\chief.wm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552" y="1863784"/>
              <a:ext cx="535180" cy="88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D:\GIZ Kenya\UBSUP\icons\elder persons.wmf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703095"/>
              <a:ext cx="720080" cy="105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D:\GIZ Kenya\UBSUP\icons\youth.wmf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735799"/>
              <a:ext cx="384463" cy="97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" descr="D:\GIZ Kenya\UBSUP\icons\builder.wmf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161" y="1144849"/>
            <a:ext cx="932048" cy="10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019" y="3074837"/>
            <a:ext cx="258286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9" name="Group 8198"/>
          <p:cNvGrpSpPr/>
          <p:nvPr/>
        </p:nvGrpSpPr>
        <p:grpSpPr>
          <a:xfrm>
            <a:off x="2894540" y="2162601"/>
            <a:ext cx="1258214" cy="912236"/>
            <a:chOff x="2411760" y="2020216"/>
            <a:chExt cx="1258214" cy="91223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411760" y="2020216"/>
              <a:ext cx="1008112" cy="9122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485719">
              <a:off x="2420914" y="2188575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implement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8200" name="Group 8199"/>
          <p:cNvGrpSpPr/>
          <p:nvPr/>
        </p:nvGrpSpPr>
        <p:grpSpPr>
          <a:xfrm>
            <a:off x="2187558" y="3128026"/>
            <a:ext cx="1517461" cy="369332"/>
            <a:chOff x="1704778" y="2985641"/>
            <a:chExt cx="1517461" cy="36933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704778" y="3354973"/>
              <a:ext cx="151746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704778" y="2985641"/>
              <a:ext cx="15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empty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8201" name="Group 8200"/>
          <p:cNvGrpSpPr/>
          <p:nvPr/>
        </p:nvGrpSpPr>
        <p:grpSpPr>
          <a:xfrm>
            <a:off x="3253701" y="3672955"/>
            <a:ext cx="758731" cy="1155981"/>
            <a:chOff x="2770921" y="3530570"/>
            <a:chExt cx="758731" cy="1155981"/>
          </a:xfrm>
        </p:grpSpPr>
        <p:sp>
          <p:nvSpPr>
            <p:cNvPr id="27" name="TextBox 26"/>
            <p:cNvSpPr txBox="1"/>
            <p:nvPr/>
          </p:nvSpPr>
          <p:spPr>
            <a:xfrm rot="18833295">
              <a:off x="2439560" y="3923895"/>
              <a:ext cx="1155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+mn-lt"/>
                </a:rPr>
                <a:t>p</a:t>
              </a:r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ay / use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770921" y="3762715"/>
              <a:ext cx="758731" cy="8314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3" name="Group 8202"/>
          <p:cNvGrpSpPr/>
          <p:nvPr/>
        </p:nvGrpSpPr>
        <p:grpSpPr>
          <a:xfrm>
            <a:off x="5049795" y="2275241"/>
            <a:ext cx="1682448" cy="936104"/>
            <a:chOff x="4567015" y="2132856"/>
            <a:chExt cx="1682448" cy="936104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4816802" y="2132856"/>
              <a:ext cx="1411382" cy="9361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9552775">
              <a:off x="4567015" y="2258077"/>
              <a:ext cx="168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construct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8202" name="Group 8201"/>
          <p:cNvGrpSpPr/>
          <p:nvPr/>
        </p:nvGrpSpPr>
        <p:grpSpPr>
          <a:xfrm>
            <a:off x="6350924" y="3803664"/>
            <a:ext cx="1124645" cy="618990"/>
            <a:chOff x="5868144" y="3661279"/>
            <a:chExt cx="1124645" cy="618990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5868144" y="3698615"/>
              <a:ext cx="936105" cy="58165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885278">
              <a:off x="5931127" y="3661279"/>
              <a:ext cx="1061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promote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</p:grpSp>
      <p:cxnSp>
        <p:nvCxnSpPr>
          <p:cNvPr id="41" name="Curved Connector 40"/>
          <p:cNvCxnSpPr/>
          <p:nvPr/>
        </p:nvCxnSpPr>
        <p:spPr>
          <a:xfrm flipV="1">
            <a:off x="3017029" y="2275241"/>
            <a:ext cx="3801947" cy="3395928"/>
          </a:xfrm>
          <a:prstGeom prst="curvedConnector3">
            <a:avLst>
              <a:gd name="adj1" fmla="val 8664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1972913" y="3841000"/>
            <a:ext cx="317905" cy="89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719506" y="2189296"/>
            <a:ext cx="564760" cy="806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017029" y="1667072"/>
            <a:ext cx="3189879" cy="205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7027729" y="2275241"/>
            <a:ext cx="466269" cy="1565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196" name="Freeform 8195"/>
          <p:cNvSpPr/>
          <p:nvPr/>
        </p:nvSpPr>
        <p:spPr>
          <a:xfrm>
            <a:off x="2953837" y="1046777"/>
            <a:ext cx="5439342" cy="3123322"/>
          </a:xfrm>
          <a:custGeom>
            <a:avLst/>
            <a:gdLst>
              <a:gd name="connsiteX0" fmla="*/ 0 w 5439342"/>
              <a:gd name="connsiteY0" fmla="*/ 434551 h 3123322"/>
              <a:gd name="connsiteX1" fmla="*/ 119743 w 5439342"/>
              <a:gd name="connsiteY1" fmla="*/ 434551 h 3123322"/>
              <a:gd name="connsiteX2" fmla="*/ 4865914 w 5439342"/>
              <a:gd name="connsiteY2" fmla="*/ 151522 h 3123322"/>
              <a:gd name="connsiteX3" fmla="*/ 5181600 w 5439342"/>
              <a:gd name="connsiteY3" fmla="*/ 3123322 h 31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9342" h="3123322">
                <a:moveTo>
                  <a:pt x="0" y="434551"/>
                </a:moveTo>
                <a:lnTo>
                  <a:pt x="119743" y="434551"/>
                </a:lnTo>
                <a:cubicBezTo>
                  <a:pt x="930728" y="387380"/>
                  <a:pt x="4022271" y="-296606"/>
                  <a:pt x="4865914" y="151522"/>
                </a:cubicBezTo>
                <a:cubicBezTo>
                  <a:pt x="5709557" y="599650"/>
                  <a:pt x="5445578" y="1861486"/>
                  <a:pt x="5181600" y="3123322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7" name="Freeform 8196"/>
          <p:cNvSpPr/>
          <p:nvPr/>
        </p:nvSpPr>
        <p:spPr>
          <a:xfrm>
            <a:off x="1081809" y="3995928"/>
            <a:ext cx="6248085" cy="2025360"/>
          </a:xfrm>
          <a:custGeom>
            <a:avLst/>
            <a:gdLst>
              <a:gd name="connsiteX0" fmla="*/ 6248085 w 6248085"/>
              <a:gd name="connsiteY0" fmla="*/ 1513114 h 2025360"/>
              <a:gd name="connsiteX1" fmla="*/ 652828 w 6248085"/>
              <a:gd name="connsiteY1" fmla="*/ 1937657 h 2025360"/>
              <a:gd name="connsiteX2" fmla="*/ 337142 w 6248085"/>
              <a:gd name="connsiteY2" fmla="*/ 0 h 202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085" h="2025360">
                <a:moveTo>
                  <a:pt x="6248085" y="1513114"/>
                </a:moveTo>
                <a:cubicBezTo>
                  <a:pt x="3943035" y="1851478"/>
                  <a:pt x="1637985" y="2189843"/>
                  <a:pt x="652828" y="1937657"/>
                </a:cubicBezTo>
                <a:cubicBezTo>
                  <a:pt x="-332329" y="1685471"/>
                  <a:pt x="2406" y="842735"/>
                  <a:pt x="337142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8" name="TextBox 8197"/>
          <p:cNvSpPr txBox="1"/>
          <p:nvPr/>
        </p:nvSpPr>
        <p:spPr>
          <a:xfrm>
            <a:off x="999195" y="834517"/>
            <a:ext cx="1225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monitoring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72713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 rot="17170280">
            <a:off x="1252598" y="1314370"/>
            <a:ext cx="687688" cy="1011324"/>
            <a:chOff x="2668098" y="2027930"/>
            <a:chExt cx="687688" cy="1011324"/>
          </a:xfrm>
        </p:grpSpPr>
        <p:cxnSp>
          <p:nvCxnSpPr>
            <p:cNvPr id="43" name="Straight Arrow Connector 42"/>
            <p:cNvCxnSpPr/>
            <p:nvPr/>
          </p:nvCxnSpPr>
          <p:spPr>
            <a:xfrm rot="4429720" flipV="1">
              <a:off x="2474072" y="2221956"/>
              <a:ext cx="1011324" cy="62327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2485719">
              <a:off x="2735103" y="2188576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  <a:latin typeface="+mn-lt"/>
                </a:rPr>
                <a:t>fund</a:t>
              </a:r>
              <a:endParaRPr lang="en-GB" dirty="0">
                <a:solidFill>
                  <a:schemeClr val="accent1"/>
                </a:solidFill>
                <a:latin typeface="+mn-lt"/>
              </a:endParaRP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1251454" y="2072714"/>
            <a:ext cx="750432" cy="221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516" y="3058120"/>
            <a:ext cx="1311759" cy="7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355347" y="841826"/>
            <a:ext cx="6510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tasks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68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379" y="0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(4) LANDLORDS: How to get a Toilet?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992" y="720080"/>
            <a:ext cx="6856604" cy="494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8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9935" y="-4862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LANDLORDS: How to get a toilet?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21969" y="1927540"/>
            <a:ext cx="1870614" cy="12854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821" y="1669145"/>
            <a:ext cx="1251588" cy="74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355" y="682522"/>
            <a:ext cx="980585" cy="100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 rot="19598606">
            <a:off x="4568808" y="2308474"/>
            <a:ext cx="12715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(1) Signs up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374753" y="1985738"/>
            <a:ext cx="1937672" cy="13468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594259">
            <a:off x="5035578" y="2620700"/>
            <a:ext cx="13485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(2) Provides </a:t>
            </a:r>
          </a:p>
          <a:p>
            <a:pPr algn="ctr"/>
            <a:r>
              <a:rPr lang="en-US" dirty="0" smtClean="0">
                <a:latin typeface="+mn-lt"/>
              </a:rPr>
              <a:t>information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374752" y="3646754"/>
            <a:ext cx="2717528" cy="17847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7622" y="5319687"/>
            <a:ext cx="765807" cy="86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 rot="1910726">
            <a:off x="4697044" y="4337933"/>
            <a:ext cx="2083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(3) Contracts artisan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605" y="2087537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H="1" flipV="1">
            <a:off x="7006941" y="2550560"/>
            <a:ext cx="301363" cy="282265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392583" y="3009401"/>
            <a:ext cx="127547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(5) Reports </a:t>
            </a:r>
          </a:p>
          <a:p>
            <a:pPr algn="ctr"/>
            <a:r>
              <a:rPr lang="en-US" dirty="0" smtClean="0">
                <a:latin typeface="+mn-lt"/>
              </a:rPr>
              <a:t>to WSP</a:t>
            </a:r>
          </a:p>
        </p:txBody>
      </p:sp>
      <p:cxnSp>
        <p:nvCxnSpPr>
          <p:cNvPr id="19" name="Elbow Connector 18"/>
          <p:cNvCxnSpPr/>
          <p:nvPr/>
        </p:nvCxnSpPr>
        <p:spPr>
          <a:xfrm>
            <a:off x="1173642" y="3417075"/>
            <a:ext cx="5690542" cy="2219038"/>
          </a:xfrm>
          <a:prstGeom prst="bentConnector3">
            <a:avLst>
              <a:gd name="adj1" fmla="val 72"/>
            </a:avLst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6246936" y="1147021"/>
            <a:ext cx="2075168" cy="4999467"/>
          </a:xfrm>
          <a:prstGeom prst="arc">
            <a:avLst>
              <a:gd name="adj1" fmla="val 16081307"/>
              <a:gd name="adj2" fmla="val 4564986"/>
            </a:avLst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7457585" y="3646755"/>
            <a:ext cx="12473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(8) Request </a:t>
            </a:r>
          </a:p>
          <a:p>
            <a:pPr algn="ctr"/>
            <a:r>
              <a:rPr lang="en-US" dirty="0" smtClean="0">
                <a:latin typeface="+mn-lt"/>
              </a:rPr>
              <a:t>&amp; pay </a:t>
            </a:r>
          </a:p>
          <a:p>
            <a:pPr algn="ctr"/>
            <a:r>
              <a:rPr lang="en-US" dirty="0" smtClean="0">
                <a:latin typeface="+mn-lt"/>
              </a:rPr>
              <a:t>PCI*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995936" y="4108420"/>
            <a:ext cx="3034385" cy="175566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26219">
            <a:off x="4576732" y="4755855"/>
            <a:ext cx="16560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(7) Pays artisan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67145" y="5415555"/>
            <a:ext cx="1606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(4) Builds toilet</a:t>
            </a:r>
          </a:p>
        </p:txBody>
      </p:sp>
      <p:pic>
        <p:nvPicPr>
          <p:cNvPr id="45" name="Picture 2" descr="D:\GIZ Kenya\UBSUP\icons\group of people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609" y="2786988"/>
            <a:ext cx="1284143" cy="11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>
            <a:off x="3590179" y="1184488"/>
            <a:ext cx="2598847" cy="16025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237162" y="1484784"/>
            <a:ext cx="16267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(8) Request </a:t>
            </a:r>
          </a:p>
          <a:p>
            <a:pPr algn="ctr"/>
            <a:r>
              <a:rPr lang="en-US" dirty="0" smtClean="0">
                <a:latin typeface="+mn-lt"/>
              </a:rPr>
              <a:t>&amp; pay PCI*</a:t>
            </a: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340791" y="875484"/>
            <a:ext cx="4547558" cy="1303185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33348" y="752659"/>
            <a:ext cx="1923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(6) </a:t>
            </a:r>
            <a:r>
              <a:rPr lang="en-US" dirty="0">
                <a:latin typeface="+mj-lt"/>
              </a:rPr>
              <a:t>Approves toilet</a:t>
            </a:r>
            <a:endParaRPr lang="en-US" dirty="0" smtClean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97839" y="4661468"/>
            <a:ext cx="3491763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PCI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can only be requested by one party</a:t>
            </a:r>
          </a:p>
        </p:txBody>
      </p:sp>
    </p:spTree>
    <p:extLst>
      <p:ext uri="{BB962C8B-B14F-4D97-AF65-F5344CB8AC3E}">
        <p14:creationId xmlns:p14="http://schemas.microsoft.com/office/powerpoint/2010/main" val="316194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7" grpId="0" animBg="1"/>
      <p:bldP spid="51" grpId="0" animBg="1"/>
      <p:bldP spid="63" grpId="0" animBg="1"/>
      <p:bldP spid="67" grpId="0" animBg="1"/>
      <p:bldP spid="58" grpId="0" animBg="1"/>
      <p:bldP spid="43" grpId="0" animBg="1"/>
      <p:bldP spid="34" grpId="0" animBg="1"/>
      <p:bldP spid="38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5459" y="100090"/>
            <a:ext cx="8164716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(5) Selected Business Models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59" y="910322"/>
            <a:ext cx="6451025" cy="463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65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0690" y="59970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ARTISANS: How to build toilets?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825277" y="3726324"/>
            <a:ext cx="3940153" cy="144732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1588443" y="2435499"/>
            <a:ext cx="1975445" cy="70258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3741195" y="1424575"/>
            <a:ext cx="3798144" cy="1256463"/>
          </a:xfrm>
          <a:prstGeom prst="bentConnector3">
            <a:avLst>
              <a:gd name="adj1" fmla="val -443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11960" y="1259468"/>
            <a:ext cx="2562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en-US" dirty="0" smtClean="0">
                <a:latin typeface="+mn-lt"/>
              </a:rPr>
              <a:t>Apply for certification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235" y="1026338"/>
            <a:ext cx="800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09" y="4656029"/>
            <a:ext cx="742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45" y="1575676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3897263" y="1537883"/>
            <a:ext cx="3392263" cy="112955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474497">
            <a:off x="4300598" y="1940078"/>
            <a:ext cx="2511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(2) Train &amp; certify artisan</a:t>
            </a:r>
          </a:p>
        </p:txBody>
      </p:sp>
      <p:cxnSp>
        <p:nvCxnSpPr>
          <p:cNvPr id="45" name="Elbow Connector 44"/>
          <p:cNvCxnSpPr/>
          <p:nvPr/>
        </p:nvCxnSpPr>
        <p:spPr>
          <a:xfrm>
            <a:off x="3744998" y="3857974"/>
            <a:ext cx="3877903" cy="1474330"/>
          </a:xfrm>
          <a:prstGeom prst="bentConnector3">
            <a:avLst>
              <a:gd name="adj1" fmla="val -528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14718" y="5173647"/>
            <a:ext cx="25571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(3) Promote services</a:t>
            </a:r>
          </a:p>
        </p:txBody>
      </p:sp>
      <p:sp>
        <p:nvSpPr>
          <p:cNvPr id="46" name="TextBox 45"/>
          <p:cNvSpPr txBox="1"/>
          <p:nvPr/>
        </p:nvSpPr>
        <p:spPr>
          <a:xfrm rot="1304480">
            <a:off x="4704155" y="4274104"/>
            <a:ext cx="1678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(4) Order toilets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86263" y="2491748"/>
            <a:ext cx="14035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(5) Construct</a:t>
            </a:r>
          </a:p>
          <a:p>
            <a:pPr algn="ctr"/>
            <a:r>
              <a:rPr lang="en-US" dirty="0" smtClean="0">
                <a:latin typeface="+mn-lt"/>
              </a:rPr>
              <a:t>toilets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230638" y="1841590"/>
            <a:ext cx="3312504" cy="1083354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20436929">
            <a:off x="4924992" y="2245087"/>
            <a:ext cx="16071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(6) Inform WSP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4211960" y="3676802"/>
            <a:ext cx="3433382" cy="9944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124730">
            <a:off x="5143027" y="4013195"/>
            <a:ext cx="1455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(8) Pay toilets</a:t>
            </a:r>
          </a:p>
        </p:txBody>
      </p:sp>
      <p:cxnSp>
        <p:nvCxnSpPr>
          <p:cNvPr id="81" name="Elbow Connector 80"/>
          <p:cNvCxnSpPr/>
          <p:nvPr/>
        </p:nvCxnSpPr>
        <p:spPr>
          <a:xfrm flipV="1">
            <a:off x="4279246" y="1868957"/>
            <a:ext cx="3677031" cy="1416027"/>
          </a:xfrm>
          <a:prstGeom prst="bentConnector3">
            <a:avLst>
              <a:gd name="adj1" fmla="val 100032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844608" y="2874708"/>
            <a:ext cx="1818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(9) Apply for PCI*</a:t>
            </a:r>
          </a:p>
        </p:txBody>
      </p:sp>
      <p:cxnSp>
        <p:nvCxnSpPr>
          <p:cNvPr id="86" name="Elbow Connector 85"/>
          <p:cNvCxnSpPr/>
          <p:nvPr/>
        </p:nvCxnSpPr>
        <p:spPr>
          <a:xfrm>
            <a:off x="4431646" y="3514609"/>
            <a:ext cx="3368063" cy="992288"/>
          </a:xfrm>
          <a:prstGeom prst="bentConnector3">
            <a:avLst>
              <a:gd name="adj1" fmla="val 100097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644008" y="3356992"/>
            <a:ext cx="3001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(11) Promote further business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1523781" y="3080083"/>
            <a:ext cx="2139853" cy="129248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52" y="3263517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29" y="4807091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070" y="4424372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619" y="4506897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1551013" y="3420346"/>
            <a:ext cx="15206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(12) Construct</a:t>
            </a:r>
          </a:p>
          <a:p>
            <a:pPr algn="ctr"/>
            <a:r>
              <a:rPr lang="en-US" dirty="0" smtClean="0">
                <a:latin typeface="+mn-lt"/>
              </a:rPr>
              <a:t>more toilets</a:t>
            </a:r>
          </a:p>
        </p:txBody>
      </p:sp>
      <p:pic>
        <p:nvPicPr>
          <p:cNvPr id="108" name="Picture 3" descr="D:\GIZ Kenya\UBSUP\icons\builder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209" y="2738612"/>
            <a:ext cx="822595" cy="92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Arc 108"/>
          <p:cNvSpPr/>
          <p:nvPr/>
        </p:nvSpPr>
        <p:spPr>
          <a:xfrm>
            <a:off x="1043609" y="1124743"/>
            <a:ext cx="7200800" cy="977919"/>
          </a:xfrm>
          <a:prstGeom prst="arc">
            <a:avLst>
              <a:gd name="adj1" fmla="val 10872366"/>
              <a:gd name="adj2" fmla="val 21289699"/>
            </a:avLst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 rot="21431824">
            <a:off x="2285842" y="953325"/>
            <a:ext cx="1833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(7) Approve toilet</a:t>
            </a:r>
          </a:p>
        </p:txBody>
      </p:sp>
      <p:cxnSp>
        <p:nvCxnSpPr>
          <p:cNvPr id="36" name="Elbow Connector 35"/>
          <p:cNvCxnSpPr/>
          <p:nvPr/>
        </p:nvCxnSpPr>
        <p:spPr>
          <a:xfrm flipV="1">
            <a:off x="4279345" y="1868957"/>
            <a:ext cx="3677031" cy="1416027"/>
          </a:xfrm>
          <a:prstGeom prst="bentConnector3">
            <a:avLst>
              <a:gd name="adj1" fmla="val 100032"/>
            </a:avLst>
          </a:prstGeom>
          <a:ln w="571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2962" y="2369280"/>
            <a:ext cx="14049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(10) Pay PCI*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89526" y="5771259"/>
            <a:ext cx="120738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* If eligible</a:t>
            </a:r>
          </a:p>
        </p:txBody>
      </p:sp>
    </p:spTree>
    <p:extLst>
      <p:ext uri="{BB962C8B-B14F-4D97-AF65-F5344CB8AC3E}">
        <p14:creationId xmlns:p14="http://schemas.microsoft.com/office/powerpoint/2010/main" val="14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40" grpId="0" animBg="1"/>
      <p:bldP spid="46" grpId="0" animBg="1"/>
      <p:bldP spid="59" grpId="0" animBg="1"/>
      <p:bldP spid="64" grpId="0" animBg="1"/>
      <p:bldP spid="80" grpId="0" animBg="1"/>
      <p:bldP spid="84" grpId="0" animBg="1"/>
      <p:bldP spid="93" grpId="0" animBg="1"/>
      <p:bldP spid="105" grpId="0" animBg="1"/>
      <p:bldP spid="109" grpId="0" animBg="1"/>
      <p:bldP spid="72" grpId="0" animBg="1"/>
      <p:bldP spid="3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6834" y="188641"/>
            <a:ext cx="7599702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5146" y="1196752"/>
            <a:ext cx="290977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Calibri" pitchFamily="34" charset="0"/>
              </a:rPr>
              <a:t>FINANCING MODEL:</a:t>
            </a:r>
          </a:p>
          <a:p>
            <a:endParaRPr lang="en-GB" sz="2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594" y="3212976"/>
            <a:ext cx="26788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Calibri" pitchFamily="34" charset="0"/>
              </a:rPr>
              <a:t>BUSINESS MODEL:</a:t>
            </a:r>
          </a:p>
          <a:p>
            <a:pPr algn="ctr"/>
            <a:endParaRPr lang="en-GB" sz="26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4690" y="1744940"/>
            <a:ext cx="56106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</a:rPr>
              <a:t>Describes the infrastructure development phase and the flow of money</a:t>
            </a:r>
          </a:p>
          <a:p>
            <a:pPr algn="ctr"/>
            <a:endParaRPr lang="en-GB" sz="2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691" y="3785880"/>
            <a:ext cx="56106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0C0"/>
                </a:solidFill>
                <a:latin typeface="Calibri" pitchFamily="34" charset="0"/>
              </a:rPr>
              <a:t>Describes business opportunities within the SafiSan programme</a:t>
            </a:r>
          </a:p>
          <a:p>
            <a:pPr algn="ctr"/>
            <a:endParaRPr lang="en-GB" sz="26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11368" y="188641"/>
            <a:ext cx="8165207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EMPTIER: How to empty toilets?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825276" y="3726324"/>
            <a:ext cx="3797627" cy="200693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3" idx="3"/>
          </p:cNvCxnSpPr>
          <p:nvPr/>
        </p:nvCxnSpPr>
        <p:spPr>
          <a:xfrm flipH="1" flipV="1">
            <a:off x="1228403" y="1708398"/>
            <a:ext cx="1755952" cy="102147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3744998" y="1251415"/>
            <a:ext cx="3677031" cy="1416027"/>
          </a:xfrm>
          <a:prstGeom prst="bentConnector3">
            <a:avLst>
              <a:gd name="adj1" fmla="val -328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230638" y="1041648"/>
            <a:ext cx="2562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en-US" dirty="0" smtClean="0">
                <a:latin typeface="+mn-lt"/>
              </a:rPr>
              <a:t>Apply for certification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235" y="1026338"/>
            <a:ext cx="800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709" y="5240763"/>
            <a:ext cx="742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41648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4431646" y="1772816"/>
            <a:ext cx="3028562" cy="10436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474497">
            <a:off x="4419696" y="2175011"/>
            <a:ext cx="2615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(2) Train &amp; certify emptier</a:t>
            </a:r>
          </a:p>
        </p:txBody>
      </p:sp>
      <p:cxnSp>
        <p:nvCxnSpPr>
          <p:cNvPr id="45" name="Elbow Connector 44"/>
          <p:cNvCxnSpPr/>
          <p:nvPr/>
        </p:nvCxnSpPr>
        <p:spPr>
          <a:xfrm>
            <a:off x="3744998" y="3857974"/>
            <a:ext cx="3877903" cy="1982423"/>
          </a:xfrm>
          <a:prstGeom prst="bentConnector3">
            <a:avLst>
              <a:gd name="adj1" fmla="val -247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78804" y="5517232"/>
            <a:ext cx="13614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(3) Promote </a:t>
            </a:r>
          </a:p>
          <a:p>
            <a:pPr algn="ctr"/>
            <a:r>
              <a:rPr lang="en-US" dirty="0" smtClean="0">
                <a:latin typeface="+mn-lt"/>
              </a:rPr>
              <a:t>services</a:t>
            </a:r>
          </a:p>
        </p:txBody>
      </p:sp>
      <p:sp>
        <p:nvSpPr>
          <p:cNvPr id="46" name="TextBox 45"/>
          <p:cNvSpPr txBox="1"/>
          <p:nvPr/>
        </p:nvSpPr>
        <p:spPr>
          <a:xfrm rot="1684780">
            <a:off x="4622018" y="4486576"/>
            <a:ext cx="18427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(4) Order services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62305" y="2051982"/>
            <a:ext cx="1640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(5) Empty toilet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 flipV="1">
            <a:off x="4211960" y="3676802"/>
            <a:ext cx="3569070" cy="184043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84780">
            <a:off x="4976868" y="4178901"/>
            <a:ext cx="16202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(6) Pay services</a:t>
            </a:r>
          </a:p>
        </p:txBody>
      </p:sp>
      <p:cxnSp>
        <p:nvCxnSpPr>
          <p:cNvPr id="86" name="Elbow Connector 85"/>
          <p:cNvCxnSpPr/>
          <p:nvPr/>
        </p:nvCxnSpPr>
        <p:spPr>
          <a:xfrm>
            <a:off x="4431646" y="3514609"/>
            <a:ext cx="3739538" cy="1606371"/>
          </a:xfrm>
          <a:prstGeom prst="bentConnector3">
            <a:avLst>
              <a:gd name="adj1" fmla="val 100069"/>
            </a:avLst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785631" y="3356992"/>
            <a:ext cx="28287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(7) Promote further services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1832838" y="3103229"/>
            <a:ext cx="2139853" cy="1292482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552" y="3263517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29" y="4807091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258" y="4411355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5619" y="4506897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1644998" y="3525566"/>
            <a:ext cx="16214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(8) Provide more services</a:t>
            </a:r>
          </a:p>
        </p:txBody>
      </p:sp>
      <p:pic>
        <p:nvPicPr>
          <p:cNvPr id="6146" name="Picture 2" descr="D:\GIZ Kenya\UBSUP\icons\sanitation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956" y="2781571"/>
            <a:ext cx="1563705" cy="88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8" grpId="0" animBg="1"/>
      <p:bldP spid="40" grpId="0" animBg="1"/>
      <p:bldP spid="46" grpId="0" animBg="1"/>
      <p:bldP spid="59" grpId="0" animBg="1"/>
      <p:bldP spid="80" grpId="0" animBg="1"/>
      <p:bldP spid="93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171873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(6) Questions &amp; Answers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1201046"/>
            <a:ext cx="7745049" cy="44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70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03540" cy="6858000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88641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Presentation Outline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 descr="D:\GIZ Kenya\UBSUP\Financing &amp; Bus Model\icons\wheelbarrow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836" y="1741464"/>
            <a:ext cx="610391" cy="5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GIZ Kenya\UBSUP\Financing &amp; Bus Model\icons\treatment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6067" y="1193158"/>
            <a:ext cx="1742198" cy="9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GIZ Kenya\UBSUP\Financing &amp; Bus Model\icons\treatment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948265" y="1584528"/>
            <a:ext cx="724395" cy="50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Z Kenya\UBSUP\Financing &amp; Bus Model\icons\farming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99023"/>
            <a:ext cx="2532350" cy="17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GIZ Kenya\UBSUP\Financing &amp; Bus Model\icons\manual png\toilet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70938"/>
            <a:ext cx="1444529" cy="25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36512" y="1"/>
            <a:ext cx="2232248" cy="644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Infrastructure Development</a:t>
            </a:r>
            <a:endParaRPr lang="en-GB" sz="20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911752" y="13108"/>
            <a:ext cx="2232248" cy="64447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Business Opportunities</a:t>
            </a:r>
            <a:endParaRPr lang="en-GB" sz="2000" b="1" dirty="0"/>
          </a:p>
        </p:txBody>
      </p:sp>
      <p:pic>
        <p:nvPicPr>
          <p:cNvPr id="2050" name="Picture 2" descr="D:\GIZ Kenya\UBSUP\icons\builder.wmf"/>
          <p:cNvPicPr>
            <a:picLocks noChangeAspect="1" noChangeArrowheads="1"/>
          </p:cNvPicPr>
          <p:nvPr/>
        </p:nvPicPr>
        <p:blipFill>
          <a:blip r:embed="rId9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507114"/>
            <a:ext cx="829916" cy="9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GIZ Kenya\UBSUP\Financing &amp; Bus Model\icons\business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299" y="4365104"/>
            <a:ext cx="2763949" cy="24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GIZ Kenya\UBSUP\Financing &amp; Bus Model\icons\arrows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15968"/>
            <a:ext cx="7248350" cy="400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GIZ Kenya\UBSUP\Financing &amp; Bus Model\icons\manual png\manual emptiers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1364475" cy="9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81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05394" y="91124"/>
            <a:ext cx="829379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(2) SafiSan Implementation – The Financing Model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804" y="964933"/>
            <a:ext cx="6210846" cy="458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8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1515" y="110675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Step 1: Project Preparation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90" y="2154585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174" y="2187922"/>
            <a:ext cx="800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907704" y="2215728"/>
            <a:ext cx="446449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1868" y="1864756"/>
            <a:ext cx="34020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en-US" dirty="0" smtClean="0">
                <a:latin typeface="+mn-lt"/>
              </a:rPr>
              <a:t>Call for Proposals</a:t>
            </a:r>
          </a:p>
          <a:p>
            <a:pPr marL="342900" indent="-342900" algn="ctr">
              <a:buAutoNum type="arabicParenBoth"/>
            </a:pPr>
            <a:r>
              <a:rPr lang="en-US" dirty="0" smtClean="0">
                <a:latin typeface="+mn-lt"/>
              </a:rPr>
              <a:t>Application for project funding</a:t>
            </a:r>
            <a:endParaRPr lang="en-GB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92626" y="3001835"/>
            <a:ext cx="4021559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50524" y="2822406"/>
            <a:ext cx="2305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(3) Fund disbursement</a:t>
            </a:r>
            <a:endParaRPr lang="en-GB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29" y="4789380"/>
            <a:ext cx="1311759" cy="74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524" y="4774536"/>
            <a:ext cx="2857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394" y="4774536"/>
            <a:ext cx="1143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274" y="4683492"/>
            <a:ext cx="666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 flipH="1">
            <a:off x="1331641" y="3191738"/>
            <a:ext cx="4856533" cy="15827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88174" y="3191738"/>
            <a:ext cx="976114" cy="149175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358773">
            <a:off x="2223455" y="3827450"/>
            <a:ext cx="26510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(4) Training &amp; Certification</a:t>
            </a:r>
            <a:endParaRPr lang="en-GB" dirty="0">
              <a:latin typeface="+mn-l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347865" y="3191738"/>
            <a:ext cx="2840309" cy="1597642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76056" y="3191738"/>
            <a:ext cx="1112118" cy="158279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0358773">
            <a:off x="4335664" y="3714293"/>
            <a:ext cx="17109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(5) Recruitment </a:t>
            </a:r>
          </a:p>
          <a:p>
            <a:pPr algn="ctr"/>
            <a:r>
              <a:rPr lang="en-US" dirty="0" smtClean="0">
                <a:latin typeface="+mn-lt"/>
              </a:rPr>
              <a:t>&amp; Training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214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38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2390" y="267046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Step 2: Providing Toilets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524" y="1071772"/>
            <a:ext cx="2857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394" y="1071772"/>
            <a:ext cx="1143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274" y="980728"/>
            <a:ext cx="666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742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661" y="4221088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3185721" y="1833146"/>
            <a:ext cx="3258487" cy="30546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16016" y="1772816"/>
            <a:ext cx="1983346" cy="27854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3306154">
            <a:off x="4548225" y="3006030"/>
            <a:ext cx="24300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(6) Marketing of </a:t>
            </a:r>
            <a:r>
              <a:rPr lang="en-US" dirty="0" err="1" smtClean="0">
                <a:latin typeface="+mn-lt"/>
              </a:rPr>
              <a:t>SafiSan</a:t>
            </a:r>
            <a:endParaRPr lang="en-GB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rot="2733397">
            <a:off x="3518629" y="3120808"/>
            <a:ext cx="24670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(6) Promotion of </a:t>
            </a:r>
            <a:r>
              <a:rPr lang="en-US" dirty="0" err="1" smtClean="0">
                <a:latin typeface="+mn-lt"/>
              </a:rPr>
              <a:t>SafiSan</a:t>
            </a:r>
            <a:endParaRPr lang="en-GB" dirty="0"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7610724" y="1733204"/>
            <a:ext cx="166686" cy="240103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76256" y="3140968"/>
            <a:ext cx="17530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(8) Construction </a:t>
            </a:r>
          </a:p>
          <a:p>
            <a:pPr algn="ctr"/>
            <a:r>
              <a:rPr lang="en-US" dirty="0" smtClean="0">
                <a:latin typeface="+mn-lt"/>
              </a:rPr>
              <a:t>of facility</a:t>
            </a:r>
            <a:endParaRPr lang="en-GB" dirty="0"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826920" y="1748047"/>
            <a:ext cx="166688" cy="29523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985729" y="2132856"/>
            <a:ext cx="1792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(7) Placing of </a:t>
            </a:r>
          </a:p>
          <a:p>
            <a:pPr algn="ctr"/>
            <a:r>
              <a:rPr lang="en-US" dirty="0" smtClean="0">
                <a:latin typeface="+mn-lt"/>
              </a:rPr>
              <a:t>order &amp; payment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22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1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88641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Step 3: Requesting </a:t>
            </a: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for the PCI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98" y="1302097"/>
            <a:ext cx="12287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174" y="1335434"/>
            <a:ext cx="800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759" y="3312614"/>
            <a:ext cx="666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/>
          <p:cNvCxnSpPr/>
          <p:nvPr/>
        </p:nvCxnSpPr>
        <p:spPr>
          <a:xfrm>
            <a:off x="6988274" y="2187922"/>
            <a:ext cx="752078" cy="187716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65248" y="2729966"/>
            <a:ext cx="11576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(9) Final </a:t>
            </a:r>
          </a:p>
          <a:p>
            <a:pPr algn="ctr"/>
            <a:r>
              <a:rPr lang="en-US" dirty="0" smtClean="0">
                <a:latin typeface="+mn-lt"/>
              </a:rPr>
              <a:t>inspection</a:t>
            </a:r>
            <a:endParaRPr lang="en-GB" dirty="0">
              <a:latin typeface="+mn-lt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742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661" y="4221088"/>
            <a:ext cx="9048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V="1">
            <a:off x="4067944" y="2060848"/>
            <a:ext cx="2076201" cy="1225436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04496" y="2348880"/>
            <a:ext cx="207967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(10a) Application &amp; </a:t>
            </a:r>
          </a:p>
          <a:p>
            <a:pPr algn="ctr"/>
            <a:r>
              <a:rPr lang="en-US" dirty="0" smtClean="0">
                <a:latin typeface="+mn-lt"/>
              </a:rPr>
              <a:t>Payment of PCI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875857" y="1745009"/>
            <a:ext cx="4127139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04001" y="1340768"/>
            <a:ext cx="18830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(11) Application &amp;</a:t>
            </a:r>
          </a:p>
          <a:p>
            <a:pPr algn="ctr"/>
            <a:r>
              <a:rPr lang="en-US" dirty="0" smtClean="0">
                <a:latin typeface="+mn-lt"/>
              </a:rPr>
              <a:t>Payment of PCI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00217" y="2187923"/>
            <a:ext cx="0" cy="2376750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8847" y="3501008"/>
            <a:ext cx="207967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(10b) Application &amp; </a:t>
            </a:r>
          </a:p>
          <a:p>
            <a:pPr algn="ctr"/>
            <a:r>
              <a:rPr lang="en-US" dirty="0" smtClean="0">
                <a:latin typeface="+mn-lt"/>
              </a:rPr>
              <a:t>Payment </a:t>
            </a:r>
            <a:r>
              <a:rPr lang="en-US" dirty="0" smtClean="0"/>
              <a:t>of</a:t>
            </a:r>
            <a:r>
              <a:rPr lang="en-US" dirty="0" smtClean="0">
                <a:latin typeface="+mn-lt"/>
              </a:rPr>
              <a:t> PCI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6135" y="3068960"/>
            <a:ext cx="470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n-lt"/>
              </a:rPr>
              <a:t>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1197" y="4486407"/>
            <a:ext cx="58939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Post Construction Incentive (PCI) will either be paid to the Artisan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OR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to the Landlord depending on the selection made in the application form.</a:t>
            </a:r>
          </a:p>
        </p:txBody>
      </p:sp>
    </p:spTree>
    <p:extLst>
      <p:ext uri="{BB962C8B-B14F-4D97-AF65-F5344CB8AC3E}">
        <p14:creationId xmlns:p14="http://schemas.microsoft.com/office/powerpoint/2010/main" val="2557250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50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5652" y="253036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Key Considerations before PCI is paid out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85395"/>
          </a:xfrm>
        </p:spPr>
        <p:txBody>
          <a:bodyPr/>
          <a:lstStyle/>
          <a:p>
            <a:r>
              <a:rPr lang="en-US" sz="2000" dirty="0" smtClean="0"/>
              <a:t>The toilet has to be constructed according to the drawings provided </a:t>
            </a:r>
          </a:p>
          <a:p>
            <a:pPr marL="0" indent="0">
              <a:buNone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If it’s a flush toilet, it should be connected to a septic tank or an existing sewer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If it is a UDDT, the vault should be constructed well in order to hold the waste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The quality of the toilet should be good and up to standard</a:t>
            </a:r>
            <a:r>
              <a:rPr lang="en-US" sz="1200" dirty="0" smtClean="0"/>
              <a:t>	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000" dirty="0" smtClean="0"/>
              <a:t>The toilet has to have a hand-washing facility</a:t>
            </a:r>
          </a:p>
          <a:p>
            <a:r>
              <a:rPr lang="en-US" sz="2000" dirty="0" smtClean="0"/>
              <a:t>Posters on toilet use and maintenance should be provided</a:t>
            </a:r>
          </a:p>
          <a:p>
            <a:r>
              <a:rPr lang="en-US" sz="2000" dirty="0" smtClean="0"/>
              <a:t>Information on the plot and the owner must be filled out in the </a:t>
            </a:r>
            <a:r>
              <a:rPr lang="en-US" sz="2000" dirty="0" err="1" smtClean="0"/>
              <a:t>SafisApp</a:t>
            </a:r>
            <a:endParaRPr lang="en-US" sz="2000" dirty="0" smtClean="0"/>
          </a:p>
          <a:p>
            <a:r>
              <a:rPr lang="en-US" sz="2000" dirty="0" smtClean="0"/>
              <a:t>The WSP technical team has to approve the construction of the toilet in the </a:t>
            </a:r>
            <a:r>
              <a:rPr lang="en-US" sz="2000" dirty="0" err="1" smtClean="0"/>
              <a:t>SafisApp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28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136" y="0"/>
            <a:ext cx="80730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(3) Stakeholders’ Involvement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C0297-8163-49DF-85EB-9BFE60037A6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510" y="874780"/>
            <a:ext cx="644207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4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791</Words>
  <Application>Microsoft Office PowerPoint</Application>
  <PresentationFormat>On-screen Show (4:3)</PresentationFormat>
  <Paragraphs>207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Gwada</dc:creator>
  <cp:lastModifiedBy>Bernard Njenga</cp:lastModifiedBy>
  <cp:revision>10</cp:revision>
  <dcterms:created xsi:type="dcterms:W3CDTF">2017-07-24T09:02:33Z</dcterms:created>
  <dcterms:modified xsi:type="dcterms:W3CDTF">2017-08-19T01:44:20Z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1390205</vt:lpwstr>
  </property>
  <property fmtid="{D5CDD505-2E9C-101B-9397-08002B2CF9AE}" name="NXPowerLiteSettings" pid="3">
    <vt:lpwstr>C4000400038000</vt:lpwstr>
  </property>
  <property fmtid="{D5CDD505-2E9C-101B-9397-08002B2CF9AE}" name="NXPowerLiteVersion" pid="4">
    <vt:lpwstr>D7.1.10</vt:lpwstr>
  </property>
</Properties>
</file>